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30"/>
  </p:notesMasterIdLst>
  <p:sldIdLst>
    <p:sldId id="256" r:id="rId2"/>
    <p:sldId id="476" r:id="rId3"/>
    <p:sldId id="482" r:id="rId4"/>
    <p:sldId id="486" r:id="rId5"/>
    <p:sldId id="487" r:id="rId6"/>
    <p:sldId id="483" r:id="rId7"/>
    <p:sldId id="484" r:id="rId8"/>
    <p:sldId id="485" r:id="rId9"/>
    <p:sldId id="488" r:id="rId10"/>
    <p:sldId id="489" r:id="rId11"/>
    <p:sldId id="497" r:id="rId12"/>
    <p:sldId id="490" r:id="rId13"/>
    <p:sldId id="512" r:id="rId14"/>
    <p:sldId id="500" r:id="rId15"/>
    <p:sldId id="492" r:id="rId16"/>
    <p:sldId id="491" r:id="rId17"/>
    <p:sldId id="495" r:id="rId18"/>
    <p:sldId id="502" r:id="rId19"/>
    <p:sldId id="498" r:id="rId20"/>
    <p:sldId id="493" r:id="rId21"/>
    <p:sldId id="501" r:id="rId22"/>
    <p:sldId id="509" r:id="rId23"/>
    <p:sldId id="508" r:id="rId24"/>
    <p:sldId id="507" r:id="rId25"/>
    <p:sldId id="569" r:id="rId26"/>
    <p:sldId id="503" r:id="rId27"/>
    <p:sldId id="513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8" autoAdjust="0"/>
    <p:restoredTop sz="93269" autoAdjust="0"/>
  </p:normalViewPr>
  <p:slideViewPr>
    <p:cSldViewPr snapToGrid="0">
      <p:cViewPr varScale="1">
        <p:scale>
          <a:sx n="103" d="100"/>
          <a:sy n="103" d="100"/>
        </p:scale>
        <p:origin x="11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846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67C8F7-FF71-4F25-A9C3-008D9FDA093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96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2294" y="967263"/>
            <a:ext cx="10151165" cy="1150212"/>
          </a:xfrm>
        </p:spPr>
        <p:txBody>
          <a:bodyPr/>
          <a:lstStyle/>
          <a:p>
            <a:pPr algn="ctr"/>
            <a:r>
              <a:rPr lang="en-GB" dirty="0" smtClean="0"/>
              <a:t>American History 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75172" y="3129014"/>
            <a:ext cx="9554083" cy="1126283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Talk 27: Roaring Twenties (1921-1929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Part Two</a:t>
            </a:r>
            <a:endParaRPr lang="en-GB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1909" y="4430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57385"/>
            <a:ext cx="10247312" cy="1280890"/>
          </a:xfrm>
        </p:spPr>
        <p:txBody>
          <a:bodyPr/>
          <a:lstStyle/>
          <a:p>
            <a:r>
              <a:rPr lang="en-GB" dirty="0" smtClean="0"/>
              <a:t>Consumer advertising….accessible fashion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4" y="1190625"/>
            <a:ext cx="4314825" cy="5514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1552882"/>
            <a:ext cx="4333875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5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4350" y="147860"/>
            <a:ext cx="8911687" cy="1033240"/>
          </a:xfrm>
        </p:spPr>
        <p:txBody>
          <a:bodyPr/>
          <a:lstStyle/>
          <a:p>
            <a:pPr algn="ctr"/>
            <a:r>
              <a:rPr lang="en-GB" dirty="0" smtClean="0"/>
              <a:t>Colour, style, freedom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785308"/>
            <a:ext cx="5562600" cy="6072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425" y="882128"/>
            <a:ext cx="6124575" cy="60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450" y="2812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California look 1920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4" y="1038224"/>
            <a:ext cx="5391150" cy="589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047" y="892885"/>
            <a:ext cx="6867253" cy="59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0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533" y="115475"/>
            <a:ext cx="8911687" cy="1280890"/>
          </a:xfrm>
        </p:spPr>
        <p:txBody>
          <a:bodyPr/>
          <a:lstStyle/>
          <a:p>
            <a:r>
              <a:rPr lang="en-GB" dirty="0" smtClean="0"/>
              <a:t>Men's fashions, smart, dark, comfort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35915"/>
            <a:ext cx="5210175" cy="59220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189" y="892885"/>
            <a:ext cx="6571886" cy="59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7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0075" y="32883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casual look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025"/>
            <a:ext cx="11914286" cy="59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975" y="338360"/>
            <a:ext cx="8911687" cy="1280890"/>
          </a:xfrm>
        </p:spPr>
        <p:txBody>
          <a:bodyPr/>
          <a:lstStyle/>
          <a:p>
            <a:r>
              <a:rPr lang="en-GB" dirty="0" smtClean="0"/>
              <a:t>The football player look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238721"/>
            <a:ext cx="10629900" cy="561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9125" y="328835"/>
            <a:ext cx="8911687" cy="1280890"/>
          </a:xfrm>
        </p:spPr>
        <p:txBody>
          <a:bodyPr/>
          <a:lstStyle/>
          <a:p>
            <a:r>
              <a:rPr lang="en-GB" dirty="0" smtClean="0"/>
              <a:t>Children's clothes. New range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85874"/>
            <a:ext cx="11287125" cy="53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7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6250" y="32883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Girls too!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76350"/>
            <a:ext cx="11429999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175" y="252635"/>
            <a:ext cx="10180637" cy="1280890"/>
          </a:xfrm>
        </p:spPr>
        <p:txBody>
          <a:bodyPr/>
          <a:lstStyle/>
          <a:p>
            <a:r>
              <a:rPr lang="en-GB" dirty="0" smtClean="0"/>
              <a:t>Mass advertising everything, everywhere</a:t>
            </a:r>
            <a:endParaRPr lang="en-GB" dirty="0"/>
          </a:p>
        </p:txBody>
      </p:sp>
      <p:pic>
        <p:nvPicPr>
          <p:cNvPr id="1026" name="Picture 2" descr="https://weburbanist.com/wp-content/uploads/2010/06/1920s-Diet-Ad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047751"/>
            <a:ext cx="4457700" cy="56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996" y="771525"/>
            <a:ext cx="6142857" cy="626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433610"/>
            <a:ext cx="9742487" cy="1280890"/>
          </a:xfrm>
        </p:spPr>
        <p:txBody>
          <a:bodyPr/>
          <a:lstStyle/>
          <a:p>
            <a:r>
              <a:rPr lang="en-GB" dirty="0" smtClean="0"/>
              <a:t>Cocktails after work? At the private club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62050"/>
            <a:ext cx="12077700" cy="601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9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9500" y="3100610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Roaring Twenties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8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6" y="405035"/>
            <a:ext cx="10037762" cy="117611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Celebrity culture: Joan Crawford dancing queen</a:t>
            </a:r>
            <a:endParaRPr lang="en-GB" dirty="0"/>
          </a:p>
        </p:txBody>
      </p:sp>
      <p:pic>
        <p:nvPicPr>
          <p:cNvPr id="1026" name="Picture 2" descr="1920s 1928 Joan Crawford F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021977"/>
            <a:ext cx="12026900" cy="634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1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1" y="262160"/>
            <a:ext cx="10810874" cy="1280890"/>
          </a:xfrm>
        </p:spPr>
        <p:txBody>
          <a:bodyPr/>
          <a:lstStyle/>
          <a:p>
            <a:r>
              <a:rPr lang="en-GB" dirty="0" smtClean="0"/>
              <a:t>Twenties woman in world dominated by men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6" y="925159"/>
            <a:ext cx="11991974" cy="60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988"/>
            <a:ext cx="5553075" cy="5434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169" y="1457324"/>
            <a:ext cx="5704762" cy="5400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3833" y="760656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Lilian Ghosh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7550" y="857250"/>
            <a:ext cx="3099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Rudolph Valentino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33476" y="147860"/>
            <a:ext cx="10810874" cy="1280890"/>
          </a:xfrm>
        </p:spPr>
        <p:txBody>
          <a:bodyPr/>
          <a:lstStyle/>
          <a:p>
            <a:pPr algn="ctr"/>
            <a:r>
              <a:rPr lang="en-GB" dirty="0" smtClean="0"/>
              <a:t>Silent movie stars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9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8225" y="0"/>
            <a:ext cx="8911687" cy="1280890"/>
          </a:xfrm>
        </p:spPr>
        <p:txBody>
          <a:bodyPr/>
          <a:lstStyle/>
          <a:p>
            <a:r>
              <a:rPr lang="en-GB" dirty="0" smtClean="0"/>
              <a:t>Silent movie stars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903095" y="632235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Mary Pickford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381" y="1409700"/>
            <a:ext cx="5847619" cy="56240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20" y="1285875"/>
            <a:ext cx="5523809" cy="60383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91525" y="971550"/>
            <a:ext cx="2646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Charlie Chaplin</a:t>
            </a:r>
          </a:p>
        </p:txBody>
      </p:sp>
    </p:spTree>
    <p:extLst>
      <p:ext uri="{BB962C8B-B14F-4D97-AF65-F5344CB8AC3E}">
        <p14:creationId xmlns:p14="http://schemas.microsoft.com/office/powerpoint/2010/main" val="31296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4007" y="112450"/>
            <a:ext cx="8911687" cy="1280890"/>
          </a:xfrm>
        </p:spPr>
        <p:txBody>
          <a:bodyPr/>
          <a:lstStyle/>
          <a:p>
            <a:r>
              <a:rPr lang="en-GB" dirty="0" smtClean="0"/>
              <a:t>Jazz group Chicago 1925</a:t>
            </a:r>
            <a:endParaRPr lang="en-GB" dirty="0"/>
          </a:p>
        </p:txBody>
      </p:sp>
      <p:pic>
        <p:nvPicPr>
          <p:cNvPr id="2050" name="Picture 2" descr="Ja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895350"/>
            <a:ext cx="11677650" cy="625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83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436" y="2937004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Musical Interlude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37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956" y="452660"/>
            <a:ext cx="9659231" cy="1280890"/>
          </a:xfrm>
        </p:spPr>
        <p:txBody>
          <a:bodyPr/>
          <a:lstStyle/>
          <a:p>
            <a:r>
              <a:rPr lang="en-GB" dirty="0" smtClean="0"/>
              <a:t>Putting on the Ritz (Irving (Isiah) Berlin 1928)</a:t>
            </a:r>
            <a:endParaRPr lang="en-GB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-301036"/>
            <a:ext cx="256464" cy="6020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04975" y="147634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wonderful time</a:t>
            </a:r>
          </a:p>
          <a:p>
            <a:pPr lvl="1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you're blue</a:t>
            </a:r>
            <a:endParaRPr lang="en-GB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71775" y="1301010"/>
            <a:ext cx="7971653" cy="5341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 you seen the well to do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 on Lenox Avenue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that famous thoroughfare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their noses in the air?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hats and Arrow collars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White spats and fifteen dollars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Spending every dime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a wonderful time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you're blue, and you don't know where to go to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don't you go where Harlem flits?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Puttin' on the Ritz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181028" y="1448544"/>
            <a:ext cx="8315325" cy="46339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Spangled gowns upon the bevy of high browns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From down the levy, all misfits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Putting' on the Ritz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That's where each and every lulu-belle goes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Every Thursday evening with her swell beaus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Rubbin' elbows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Come with me and we'll attend their jubilee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see them spend their last two bits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Puttin' on the Ritz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40508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771775" y="1301010"/>
            <a:ext cx="7971653" cy="5341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Have you seen the well to do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 on Lenox Avenue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that famous thoroughfare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their nose in the air?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hats and Arrow collars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White spats and fifteen dollars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Spending every dime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a wonderful time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If you're blue, and you don't know where to go to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don't you go where Harlem flits?</a:t>
            </a: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Puttin' on the Ritz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90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074" y="346317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Economy booms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07" y="2216075"/>
            <a:ext cx="5741951" cy="422809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28076"/>
              </p:ext>
            </p:extLst>
          </p:nvPr>
        </p:nvGraphicFramePr>
        <p:xfrm>
          <a:off x="6981714" y="2564914"/>
          <a:ext cx="4819426" cy="4242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9593">
                  <a:extLst>
                    <a:ext uri="{9D8B030D-6E8A-4147-A177-3AD203B41FA5}">
                      <a16:colId xmlns:a16="http://schemas.microsoft.com/office/drawing/2014/main" val="1537474535"/>
                    </a:ext>
                  </a:extLst>
                </a:gridCol>
                <a:gridCol w="3009833">
                  <a:extLst>
                    <a:ext uri="{9D8B030D-6E8A-4147-A177-3AD203B41FA5}">
                      <a16:colId xmlns:a16="http://schemas.microsoft.com/office/drawing/2014/main" val="3638086733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Economic Growth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1921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866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1922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499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1923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83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1924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5830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1925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38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1926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37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1927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286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1928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775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1929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23777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24404" y="1355464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Stocks rise 400%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20173" y="969980"/>
            <a:ext cx="46474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Economy grows 50%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..everyone more wealthy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(except farmers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4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2502" y="275270"/>
            <a:ext cx="8911687" cy="79511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New products &amp; services…consumer society</a:t>
            </a:r>
            <a:br>
              <a:rPr lang="en-GB" dirty="0" smtClean="0"/>
            </a:br>
            <a:r>
              <a:rPr lang="en-GB" dirty="0" smtClean="0"/>
              <a:t>…US takes off vs UK (except radios!)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424944"/>
              </p:ext>
            </p:extLst>
          </p:nvPr>
        </p:nvGraphicFramePr>
        <p:xfrm>
          <a:off x="1716293" y="1590676"/>
          <a:ext cx="9145567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0154">
                  <a:extLst>
                    <a:ext uri="{9D8B030D-6E8A-4147-A177-3AD203B41FA5}">
                      <a16:colId xmlns:a16="http://schemas.microsoft.com/office/drawing/2014/main" val="586405657"/>
                    </a:ext>
                  </a:extLst>
                </a:gridCol>
                <a:gridCol w="942629">
                  <a:extLst>
                    <a:ext uri="{9D8B030D-6E8A-4147-A177-3AD203B41FA5}">
                      <a16:colId xmlns:a16="http://schemas.microsoft.com/office/drawing/2014/main" val="1213277187"/>
                    </a:ext>
                  </a:extLst>
                </a:gridCol>
                <a:gridCol w="2286392">
                  <a:extLst>
                    <a:ext uri="{9D8B030D-6E8A-4147-A177-3AD203B41FA5}">
                      <a16:colId xmlns:a16="http://schemas.microsoft.com/office/drawing/2014/main" val="2563295842"/>
                    </a:ext>
                  </a:extLst>
                </a:gridCol>
                <a:gridCol w="2286392">
                  <a:extLst>
                    <a:ext uri="{9D8B030D-6E8A-4147-A177-3AD203B41FA5}">
                      <a16:colId xmlns:a16="http://schemas.microsoft.com/office/drawing/2014/main" val="2157026492"/>
                    </a:ext>
                  </a:extLst>
                </a:gridCol>
              </a:tblGrid>
              <a:tr h="51265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</a:t>
                      </a:r>
                      <a:endParaRPr lang="en-GB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1930</a:t>
                      </a:r>
                      <a:endParaRPr lang="en-GB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393887"/>
                  </a:ext>
                </a:extLst>
              </a:tr>
              <a:tr h="443124">
                <a:tc rowSpan="2"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Houses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electricity</a:t>
                      </a:r>
                      <a:endParaRPr lang="en-GB" sz="2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986748"/>
                  </a:ext>
                </a:extLst>
              </a:tr>
              <a:tr h="44312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202686"/>
                  </a:ext>
                </a:extLst>
              </a:tr>
              <a:tr h="443124">
                <a:tc rowSpan="2"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Houses with</a:t>
                      </a:r>
                      <a:r>
                        <a:rPr lang="en-GB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indoor plumbing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788289"/>
                  </a:ext>
                </a:extLst>
              </a:tr>
              <a:tr h="44312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7649873"/>
                  </a:ext>
                </a:extLst>
              </a:tr>
              <a:tr h="443124">
                <a:tc rowSpan="2"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Radios/1000 people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273042"/>
                  </a:ext>
                </a:extLst>
              </a:tr>
              <a:tr h="44312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973669"/>
                  </a:ext>
                </a:extLst>
              </a:tr>
              <a:tr h="443124">
                <a:tc rowSpan="2"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Telephones/1000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779371"/>
                  </a:ext>
                </a:extLst>
              </a:tr>
              <a:tr h="443124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63848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25015" y="6092302"/>
            <a:ext cx="88376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jobs created faster than old jobs destroyed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47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484261"/>
            <a:ext cx="8911687" cy="1280890"/>
          </a:xfrm>
        </p:spPr>
        <p:txBody>
          <a:bodyPr/>
          <a:lstStyle/>
          <a:p>
            <a:r>
              <a:rPr lang="en-GB" dirty="0" smtClean="0"/>
              <a:t>Wages rising faster than prices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323975"/>
            <a:ext cx="10848975" cy="5534025"/>
          </a:xfrm>
        </p:spPr>
        <p:txBody>
          <a:bodyPr>
            <a:normAutofit fontScale="85000" lnSpcReduction="20000"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US wages highest in world (40% above those in UK)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Skilled Factory worker annual wages</a:t>
            </a:r>
          </a:p>
          <a:p>
            <a:pPr lvl="1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1920 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$1,500….£17,325 (2024)</a:t>
            </a:r>
          </a:p>
          <a:p>
            <a:pPr lvl="1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1928 $2,200 …..$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23,000 (2024)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Wages increase 40% , prices 10%</a:t>
            </a:r>
          </a:p>
          <a:p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Affordable rising house prices 4 bedroom home, New York City</a:t>
            </a:r>
          </a:p>
          <a:p>
            <a:pPr lvl="1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1920…$8,000 -$12,000</a:t>
            </a:r>
          </a:p>
          <a:p>
            <a:pPr lvl="1"/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1928…$12,000 - $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18,000</a:t>
            </a:r>
          </a:p>
          <a:p>
            <a:pPr lvl="1"/>
            <a:r>
              <a:rPr lang="en-GB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High payments…..Interest rates at 6%, 10 year terms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1385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9986" y="114824"/>
            <a:ext cx="10625558" cy="1280890"/>
          </a:xfrm>
        </p:spPr>
        <p:txBody>
          <a:bodyPr/>
          <a:lstStyle/>
          <a:p>
            <a:r>
              <a:rPr lang="en-GB" dirty="0" smtClean="0"/>
              <a:t>What made the US different: the automobile</a:t>
            </a:r>
            <a:endParaRPr lang="en-GB" dirty="0"/>
          </a:p>
        </p:txBody>
      </p:sp>
      <p:pic>
        <p:nvPicPr>
          <p:cNvPr id="1026" name="Picture 2" descr="https://upload.wikimedia.org/wikipedia/commons/thumb/1/12/1925_Ford_Model_T_touring.jpg/280px-1925_Ford_Model_T_tou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2" y="1794075"/>
            <a:ext cx="6319777" cy="46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0681" y="1119782"/>
            <a:ext cx="4823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Henry Ford: mass production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&amp; standardisation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886605"/>
              </p:ext>
            </p:extLst>
          </p:nvPr>
        </p:nvGraphicFramePr>
        <p:xfrm>
          <a:off x="6656836" y="3339222"/>
          <a:ext cx="498225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302">
                  <a:extLst>
                    <a:ext uri="{9D8B030D-6E8A-4147-A177-3AD203B41FA5}">
                      <a16:colId xmlns:a16="http://schemas.microsoft.com/office/drawing/2014/main" val="1226051547"/>
                    </a:ext>
                  </a:extLst>
                </a:gridCol>
                <a:gridCol w="1400145">
                  <a:extLst>
                    <a:ext uri="{9D8B030D-6E8A-4147-A177-3AD203B41FA5}">
                      <a16:colId xmlns:a16="http://schemas.microsoft.com/office/drawing/2014/main" val="1233476803"/>
                    </a:ext>
                  </a:extLst>
                </a:gridCol>
                <a:gridCol w="2372811">
                  <a:extLst>
                    <a:ext uri="{9D8B030D-6E8A-4147-A177-3AD203B41FA5}">
                      <a16:colId xmlns:a16="http://schemas.microsoft.com/office/drawing/2014/main" val="20843610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808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495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GB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87507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2315" y="2556505"/>
            <a:ext cx="585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Cars per 1000 people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3917" y="854287"/>
            <a:ext cx="5044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Model &amp; 1908-1927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…15 million made, 10,000 day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5602" y="5178900"/>
            <a:ext cx="5303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2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reduced 75% over 9 years</a:t>
            </a:r>
          </a:p>
          <a:p>
            <a:pPr defTabSz="457200"/>
            <a:r>
              <a:rPr lang="en-GB" sz="2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………$750 in 1920 (£25,000 today) </a:t>
            </a:r>
          </a:p>
          <a:p>
            <a:pPr defTabSz="457200"/>
            <a:r>
              <a:rPr lang="en-GB" sz="2400" dirty="0" smtClean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………$275 1929 (£7,000)</a:t>
            </a:r>
            <a:endParaRPr lang="en-GB" sz="2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2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2/26/Model_T_pedals.jpg/220px-Model_T_ped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63" y="2257425"/>
            <a:ext cx="4566895" cy="445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68979" y="23334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Model T driver controls</a:t>
            </a:r>
            <a:br>
              <a:rPr lang="en-GB" dirty="0" smtClean="0"/>
            </a:br>
            <a:r>
              <a:rPr lang="en-GB" dirty="0" smtClean="0"/>
              <a:t>…14 -20 hp </a:t>
            </a:r>
            <a:br>
              <a:rPr lang="en-GB" dirty="0" smtClean="0"/>
            </a:br>
            <a:r>
              <a:rPr lang="en-GB" dirty="0" smtClean="0"/>
              <a:t>…top speed 40 mph, Two gears, </a:t>
            </a:r>
            <a:endParaRPr lang="en-GB" dirty="0"/>
          </a:p>
        </p:txBody>
      </p:sp>
      <p:pic>
        <p:nvPicPr>
          <p:cNvPr id="2052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152649"/>
            <a:ext cx="5389100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0150" y="1828800"/>
            <a:ext cx="431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 pedals. Release, accelerator break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810" y="214535"/>
            <a:ext cx="8911687" cy="1280890"/>
          </a:xfrm>
        </p:spPr>
        <p:txBody>
          <a:bodyPr/>
          <a:lstStyle/>
          <a:p>
            <a:r>
              <a:rPr lang="en-GB" dirty="0" smtClean="0"/>
              <a:t>Automobile and Social Change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2433" y="1226372"/>
            <a:ext cx="11101891" cy="5739205"/>
          </a:xfrm>
        </p:spPr>
        <p:txBody>
          <a:bodyPr>
            <a:normAutofit fontScale="92500" lnSpcReduction="20000"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wealth due to velocity of expenditure/ mobility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Urban spread….commuting possible, separation of communities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jobs 1,000,000’s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new well paid jobs replace blacksmiths, coach </a:t>
            </a:r>
          </a:p>
          <a:p>
            <a:pPr marL="0" indent="0">
              <a:buNone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  handlers, stable hands,  refuse removers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Improved health  (London 300K horses 3 thousand tons manure per day)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Industrialised dating….absence of chaperones. Social barriers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crime…improved mobility, exits, arrivals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275" y="238125"/>
            <a:ext cx="10848975" cy="1280890"/>
          </a:xfrm>
        </p:spPr>
        <p:txBody>
          <a:bodyPr/>
          <a:lstStyle/>
          <a:p>
            <a:r>
              <a:rPr lang="en-GB" dirty="0" smtClean="0"/>
              <a:t>The new look….casual elegance and comfort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8" y="1466850"/>
            <a:ext cx="5124252" cy="539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5" y="790575"/>
            <a:ext cx="4905375" cy="59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61791</TotalTime>
  <Words>635</Words>
  <Application>Microsoft Office PowerPoint</Application>
  <PresentationFormat>Widescreen</PresentationFormat>
  <Paragraphs>166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 3</vt:lpstr>
      <vt:lpstr>Wisp</vt:lpstr>
      <vt:lpstr>American History </vt:lpstr>
      <vt:lpstr>Roaring Twenties</vt:lpstr>
      <vt:lpstr>Economy booms</vt:lpstr>
      <vt:lpstr>New products &amp; services…consumer society …US takes off vs UK (except radios!)</vt:lpstr>
      <vt:lpstr>Wages rising faster than prices</vt:lpstr>
      <vt:lpstr>What made the US different: the automobile</vt:lpstr>
      <vt:lpstr>Model T driver controls …14 -20 hp  …top speed 40 mph, Two gears, </vt:lpstr>
      <vt:lpstr>Automobile and Social Change</vt:lpstr>
      <vt:lpstr>The new look….casual elegance and comfort</vt:lpstr>
      <vt:lpstr>Consumer advertising….accessible fashion</vt:lpstr>
      <vt:lpstr>Colour, style, freedom</vt:lpstr>
      <vt:lpstr>California look 1920</vt:lpstr>
      <vt:lpstr>Men's fashions, smart, dark, comfort</vt:lpstr>
      <vt:lpstr>The casual look</vt:lpstr>
      <vt:lpstr>The football player look</vt:lpstr>
      <vt:lpstr>Children's clothes. New range</vt:lpstr>
      <vt:lpstr>Girls too!</vt:lpstr>
      <vt:lpstr>Mass advertising everything, everywhere</vt:lpstr>
      <vt:lpstr>Cocktails after work? At the private club</vt:lpstr>
      <vt:lpstr>Celebrity culture: Joan Crawford dancing queen</vt:lpstr>
      <vt:lpstr>Twenties woman in world dominated by men</vt:lpstr>
      <vt:lpstr>Silent movie stars</vt:lpstr>
      <vt:lpstr>Silent movie stars</vt:lpstr>
      <vt:lpstr>Jazz group Chicago 1925</vt:lpstr>
      <vt:lpstr>Musical Interlude</vt:lpstr>
      <vt:lpstr>Putting on the Ritz (Irving (Isiah) Berlin 1928)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1909</cp:revision>
  <dcterms:created xsi:type="dcterms:W3CDTF">2023-02-02T12:46:22Z</dcterms:created>
  <dcterms:modified xsi:type="dcterms:W3CDTF">2024-11-18T23:11:01Z</dcterms:modified>
</cp:coreProperties>
</file>